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3" r:id="rId7"/>
    <p:sldId id="261" r:id="rId8"/>
    <p:sldId id="262" r:id="rId9"/>
    <p:sldId id="260" r:id="rId10"/>
    <p:sldId id="265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62" d="100"/>
          <a:sy n="62" d="100"/>
        </p:scale>
        <p:origin x="108" y="21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RHETORICAL/STYLISTIC DEVICES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0A79-23C4-4CE7-97AE-5582E21F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9EB25-E367-4A1B-9970-0839610A0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Punctuation</a:t>
            </a:r>
          </a:p>
          <a:p>
            <a:r>
              <a:rPr lang="en-US" sz="3200" dirty="0"/>
              <a:t>Tense</a:t>
            </a:r>
          </a:p>
          <a:p>
            <a:r>
              <a:rPr lang="en-US" sz="3200" dirty="0"/>
              <a:t>POV</a:t>
            </a:r>
          </a:p>
          <a:p>
            <a:r>
              <a:rPr lang="en-US" sz="3200" dirty="0"/>
              <a:t>Sentence structures (commands, questions…)</a:t>
            </a:r>
          </a:p>
          <a:p>
            <a:r>
              <a:rPr lang="en-US" sz="3200" dirty="0"/>
              <a:t>Other devices: hyperbole, allusion, etc.</a:t>
            </a:r>
          </a:p>
        </p:txBody>
      </p:sp>
    </p:spTree>
    <p:extLst>
      <p:ext uri="{BB962C8B-B14F-4D97-AF65-F5344CB8AC3E}">
        <p14:creationId xmlns:p14="http://schemas.microsoft.com/office/powerpoint/2010/main" val="23059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29C4-D3D9-4CE8-A5F1-30FAFFF8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17CA-54FC-4664-8FCA-9645CC06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10439398" cy="480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AT THE BEGINNING</a:t>
            </a:r>
            <a:r>
              <a:rPr lang="en-US" sz="2800" b="1" dirty="0"/>
              <a:t>: “</a:t>
            </a:r>
            <a:r>
              <a:rPr lang="en-US" sz="2800" b="1" dirty="0">
                <a:solidFill>
                  <a:srgbClr val="00B0F0"/>
                </a:solidFill>
              </a:rPr>
              <a:t>We shall </a:t>
            </a:r>
            <a:r>
              <a:rPr lang="en-US" sz="2800" b="1" dirty="0"/>
              <a:t>go on to the end, </a:t>
            </a:r>
            <a:r>
              <a:rPr lang="en-US" sz="2800" b="1" dirty="0">
                <a:solidFill>
                  <a:srgbClr val="00B0F0"/>
                </a:solidFill>
              </a:rPr>
              <a:t>we shall </a:t>
            </a:r>
            <a:r>
              <a:rPr lang="en-US" sz="2800" b="1" dirty="0"/>
              <a:t>fight in France, </a:t>
            </a:r>
            <a:r>
              <a:rPr lang="en-US" sz="2800" b="1" dirty="0">
                <a:solidFill>
                  <a:srgbClr val="00B0F0"/>
                </a:solidFill>
              </a:rPr>
              <a:t>we shall </a:t>
            </a:r>
            <a:r>
              <a:rPr lang="en-US" sz="2800" b="1" dirty="0"/>
              <a:t>fight on the seas and oceans…”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AT THE END</a:t>
            </a:r>
            <a:r>
              <a:rPr lang="en-US" sz="2800" b="1" dirty="0"/>
              <a:t>: “The cars do not sell because the engineering is </a:t>
            </a:r>
            <a:r>
              <a:rPr lang="en-US" sz="2800" b="1" dirty="0">
                <a:solidFill>
                  <a:srgbClr val="00B0F0"/>
                </a:solidFill>
              </a:rPr>
              <a:t>inferior</a:t>
            </a:r>
            <a:r>
              <a:rPr lang="en-US" sz="2800" b="1" dirty="0"/>
              <a:t>, the quality of materials is </a:t>
            </a:r>
            <a:r>
              <a:rPr lang="en-US" sz="2800" b="1" dirty="0">
                <a:solidFill>
                  <a:srgbClr val="00B0F0"/>
                </a:solidFill>
              </a:rPr>
              <a:t>inferior</a:t>
            </a:r>
            <a:r>
              <a:rPr lang="en-US" sz="2800" b="1" dirty="0"/>
              <a:t>, and the workmanship is </a:t>
            </a:r>
            <a:r>
              <a:rPr lang="en-US" sz="2800" b="1" dirty="0">
                <a:solidFill>
                  <a:srgbClr val="00B0F0"/>
                </a:solidFill>
              </a:rPr>
              <a:t>inferior</a:t>
            </a:r>
            <a:r>
              <a:rPr lang="en-US" sz="2800" b="1" dirty="0"/>
              <a:t>.”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THROUGHOUT</a:t>
            </a:r>
            <a:r>
              <a:rPr lang="en-US" sz="2800" b="1" dirty="0"/>
              <a:t>:  It may just be that a writer repeats a certain word/phrase throughout the entirety of the speech.  For instance, news outlets have noted how many times President Trump references “</a:t>
            </a:r>
            <a:r>
              <a:rPr lang="en-US" sz="2800" b="1" dirty="0">
                <a:solidFill>
                  <a:srgbClr val="00B0F0"/>
                </a:solidFill>
              </a:rPr>
              <a:t>fake news</a:t>
            </a:r>
            <a:r>
              <a:rPr lang="en-US" sz="2800" b="1" dirty="0"/>
              <a:t>” in his recent speeches as he tries to downplay the Mueller investigation and other hot-topic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4F68-4C9A-4FC5-983A-4BFDAD3F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A2C6-2DE0-4A9B-A14C-69361958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10439398" cy="467836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kind of imagery?  Sight? Sound? Smell? Taste? Touch?</a:t>
            </a:r>
          </a:p>
          <a:p>
            <a:r>
              <a:rPr lang="en-US" sz="3200" dirty="0"/>
              <a:t>Recall the President Carter piece on preserving the Arctic; he includes nature imagery: landscape and animals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66FFFF"/>
                </a:solidFill>
              </a:rPr>
              <a:t>SIGHT</a:t>
            </a:r>
            <a:r>
              <a:rPr lang="en-US" sz="3200" dirty="0"/>
              <a:t>: “…brilliant mosaic of wildflowers, mosses, and lichen that hugged the tundra.”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66FFFF"/>
                </a:solidFill>
              </a:rPr>
              <a:t>SOUND</a:t>
            </a:r>
            <a:r>
              <a:rPr lang="en-US" sz="3200" dirty="0"/>
              <a:t>: “…the sweep of tundra before us became flooded with life, with the sounds of grunting animals and clicking hooves filling the air.”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66FFFF"/>
                </a:solidFill>
              </a:rPr>
              <a:t>*</a:t>
            </a:r>
            <a:r>
              <a:rPr lang="en-US" sz="3200" i="1" dirty="0"/>
              <a:t>Remember that these images were employed to elicit appreciation from the audience so that they could understand the damage to wildlife if industrialization were to occur.</a:t>
            </a:r>
          </a:p>
        </p:txBody>
      </p:sp>
    </p:spTree>
    <p:extLst>
      <p:ext uri="{BB962C8B-B14F-4D97-AF65-F5344CB8AC3E}">
        <p14:creationId xmlns:p14="http://schemas.microsoft.com/office/powerpoint/2010/main" val="28901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9FD7-87E9-4B72-9BF6-9E132127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DEVICES of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25425-A213-4BFB-B69F-D92831D58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Simile</a:t>
            </a:r>
          </a:p>
          <a:p>
            <a:r>
              <a:rPr lang="en-US" sz="4400" dirty="0"/>
              <a:t>Metaphor</a:t>
            </a:r>
          </a:p>
          <a:p>
            <a:r>
              <a:rPr lang="en-US" sz="4400" dirty="0"/>
              <a:t>Analogy</a:t>
            </a:r>
          </a:p>
          <a:p>
            <a:r>
              <a:rPr lang="en-US" sz="4400" dirty="0"/>
              <a:t>Juxtaposition</a:t>
            </a:r>
          </a:p>
        </p:txBody>
      </p:sp>
    </p:spTree>
    <p:extLst>
      <p:ext uri="{BB962C8B-B14F-4D97-AF65-F5344CB8AC3E}">
        <p14:creationId xmlns:p14="http://schemas.microsoft.com/office/powerpoint/2010/main" val="28445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B62E-2AA4-487F-82FC-E26178E0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SIMILE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BC0E-64DA-40FE-B847-BD2DFDE2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Compares two things using “like” or “as”</a:t>
            </a:r>
          </a:p>
          <a:p>
            <a:r>
              <a:rPr lang="en-US" sz="3200" dirty="0"/>
              <a:t>Trying to navigate the complicated process of college applications is </a:t>
            </a:r>
            <a:r>
              <a:rPr lang="en-US" sz="3200" dirty="0">
                <a:solidFill>
                  <a:srgbClr val="FFFF00"/>
                </a:solidFill>
              </a:rPr>
              <a:t>like</a:t>
            </a:r>
            <a:r>
              <a:rPr lang="en-US" sz="3200" dirty="0"/>
              <a:t> being lost in a labyrinth.  </a:t>
            </a:r>
          </a:p>
        </p:txBody>
      </p:sp>
    </p:spTree>
    <p:extLst>
      <p:ext uri="{BB962C8B-B14F-4D97-AF65-F5344CB8AC3E}">
        <p14:creationId xmlns:p14="http://schemas.microsoft.com/office/powerpoint/2010/main" val="10061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000A-330C-4965-82BF-D5181DB3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METAPHOR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8A799-8669-442F-8DFD-595C21AB1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7391398" cy="4267200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Makes a comparison without “like” or “as”</a:t>
            </a:r>
          </a:p>
          <a:p>
            <a:r>
              <a:rPr lang="en-US" sz="2800" dirty="0"/>
              <a:t>Ex: The blank paper is the dawning of a new day for any </a:t>
            </a:r>
            <a:r>
              <a:rPr lang="en-US" sz="2800" dirty="0" err="1"/>
              <a:t>writer.</a:t>
            </a:r>
            <a:r>
              <a:rPr lang="en-US" sz="2800" dirty="0" err="1">
                <a:sym typeface="Wingdings" panose="05000000000000000000" pitchFamily="2" charset="2"/>
              </a:rPr>
              <a:t>the</a:t>
            </a:r>
            <a:r>
              <a:rPr lang="en-US" sz="2800" dirty="0">
                <a:sym typeface="Wingdings" panose="05000000000000000000" pitchFamily="2" charset="2"/>
              </a:rPr>
              <a:t> blank paper is compared to a new day to suggest a fresh start or opportunity.</a:t>
            </a:r>
          </a:p>
          <a:p>
            <a:r>
              <a:rPr lang="en-US" sz="2800" dirty="0">
                <a:sym typeface="Wingdings" panose="05000000000000000000" pitchFamily="2" charset="2"/>
              </a:rPr>
              <a:t>The ad at right suggests that a Visa is a lock; it protects one’s purchases and identity.</a:t>
            </a:r>
          </a:p>
          <a:p>
            <a:endParaRPr lang="en-US" dirty="0"/>
          </a:p>
        </p:txBody>
      </p:sp>
      <p:pic>
        <p:nvPicPr>
          <p:cNvPr id="4" name="Picture 2" descr="ad visa symbol">
            <a:extLst>
              <a:ext uri="{FF2B5EF4-FFF2-40B4-BE49-F238E27FC236}">
                <a16:creationId xmlns:a16="http://schemas.microsoft.com/office/drawing/2014/main" id="{F2889EF8-5113-45D0-9130-4A8BD7A2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2895599"/>
            <a:ext cx="3048000" cy="385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88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1ADF-9CDF-49EE-911F-B5457360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28FFB-48B4-4C9D-A998-1CED327B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 analogy makes a comparison between two things </a:t>
            </a:r>
            <a:r>
              <a:rPr lang="en-US" sz="2800">
                <a:solidFill>
                  <a:schemeClr val="accent1">
                    <a:lumMod val="40000"/>
                    <a:lumOff val="60000"/>
                  </a:schemeClr>
                </a:solidFill>
              </a:rPr>
              <a:t>(with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or without like or as)</a:t>
            </a:r>
          </a:p>
          <a:p>
            <a:r>
              <a:rPr lang="en-US" sz="2800" dirty="0"/>
              <a:t>EXAMPLE:  Including warning labels on music with explicit lyrics is the same as the MPAA ratings system; both alert consumers to potentially offensive material.</a:t>
            </a:r>
          </a:p>
        </p:txBody>
      </p:sp>
    </p:spTree>
    <p:extLst>
      <p:ext uri="{BB962C8B-B14F-4D97-AF65-F5344CB8AC3E}">
        <p14:creationId xmlns:p14="http://schemas.microsoft.com/office/powerpoint/2010/main" val="3580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2163-59CB-4312-9A9F-3505D01C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JUXTAPOSITION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CDAAE-7EF9-4531-B15B-28B38FD9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5000"/>
            <a:ext cx="10666411" cy="4267200"/>
          </a:xfrm>
        </p:spPr>
        <p:txBody>
          <a:bodyPr/>
          <a:lstStyle/>
          <a:p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Places two things/concepts next to each other for comparison/contrast</a:t>
            </a:r>
          </a:p>
          <a:p>
            <a:r>
              <a:rPr lang="en-US" sz="2600" dirty="0"/>
              <a:t>“With this faith we will be able to transform the </a:t>
            </a:r>
            <a:r>
              <a:rPr lang="en-US" sz="2600" dirty="0">
                <a:solidFill>
                  <a:srgbClr val="FFFF00"/>
                </a:solidFill>
              </a:rPr>
              <a:t>jangling discords </a:t>
            </a:r>
            <a:r>
              <a:rPr lang="en-US" sz="2600" dirty="0"/>
              <a:t>of our nation into a </a:t>
            </a:r>
            <a:r>
              <a:rPr lang="en-US" sz="2600" dirty="0">
                <a:solidFill>
                  <a:srgbClr val="00B0F0"/>
                </a:solidFill>
              </a:rPr>
              <a:t>beautiful symphony </a:t>
            </a:r>
            <a:r>
              <a:rPr lang="en-US" sz="2600" dirty="0"/>
              <a:t>of brotherhood.” (MLK—what is vs. what can be, thereby offering hope for future)</a:t>
            </a:r>
          </a:p>
          <a:p>
            <a:endParaRPr lang="en-US" dirty="0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3ADBD7E6-4E79-46FB-9D36-12BF3ED2B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19045" b="12811"/>
          <a:stretch/>
        </p:blipFill>
        <p:spPr>
          <a:xfrm>
            <a:off x="1065212" y="3888273"/>
            <a:ext cx="10363200" cy="29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384F-1837-436F-89DE-81CCA297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66FFFF"/>
                </a:solidFill>
              </a:rPr>
              <a:t>DICTION—but what kind?!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5583-BD97-41D2-A610-A5D76A0FF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10515598" cy="495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Are the words related to…defeat? Triumph? Pain? Hope? Longing?</a:t>
            </a:r>
          </a:p>
          <a:p>
            <a:r>
              <a:rPr lang="en-US" sz="2800" dirty="0"/>
              <a:t>EXAMPLE:  Oprah’s speech at the Golden Globes:  “So I want all the girls watching here and now to know that a </a:t>
            </a:r>
            <a:r>
              <a:rPr lang="en-US" sz="2800" dirty="0">
                <a:solidFill>
                  <a:srgbClr val="00B0F0"/>
                </a:solidFill>
              </a:rPr>
              <a:t>new day is on the horizon</a:t>
            </a:r>
            <a:r>
              <a:rPr lang="en-US" sz="2800" dirty="0"/>
              <a:t>! And when that new day finally </a:t>
            </a:r>
            <a:r>
              <a:rPr lang="en-US" sz="2800" dirty="0">
                <a:solidFill>
                  <a:srgbClr val="00B0F0"/>
                </a:solidFill>
              </a:rPr>
              <a:t>dawns</a:t>
            </a:r>
            <a:r>
              <a:rPr lang="en-US" sz="2800" dirty="0"/>
              <a:t>, it will be because of a lot of </a:t>
            </a:r>
            <a:r>
              <a:rPr lang="en-US" sz="2800" dirty="0">
                <a:solidFill>
                  <a:srgbClr val="00B0F0"/>
                </a:solidFill>
              </a:rPr>
              <a:t>magnificent</a:t>
            </a:r>
            <a:r>
              <a:rPr lang="en-US" sz="2800" dirty="0"/>
              <a:t> women, many of whom are right here in this room tonight, and some pretty </a:t>
            </a:r>
            <a:r>
              <a:rPr lang="en-US" sz="2800" dirty="0">
                <a:solidFill>
                  <a:srgbClr val="00B0F0"/>
                </a:solidFill>
              </a:rPr>
              <a:t>phenomenal</a:t>
            </a:r>
            <a:r>
              <a:rPr lang="en-US" sz="2800" dirty="0"/>
              <a:t> men, are </a:t>
            </a:r>
            <a:r>
              <a:rPr lang="en-US" sz="2800" dirty="0">
                <a:solidFill>
                  <a:srgbClr val="00B0F0"/>
                </a:solidFill>
              </a:rPr>
              <a:t>fighting hard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00B0F0"/>
                </a:solidFill>
              </a:rPr>
              <a:t>make sure that they become the leaders </a:t>
            </a:r>
            <a:r>
              <a:rPr lang="en-US" sz="2800" dirty="0"/>
              <a:t>who take us to the time when </a:t>
            </a:r>
            <a:r>
              <a:rPr lang="en-US" sz="2800" dirty="0">
                <a:solidFill>
                  <a:srgbClr val="00B0F0"/>
                </a:solidFill>
              </a:rPr>
              <a:t>nobody ever has to say “me too” again</a:t>
            </a:r>
            <a:r>
              <a:rPr lang="en-US" sz="2800" dirty="0"/>
              <a:t>. Thank you.”</a:t>
            </a:r>
          </a:p>
          <a:p>
            <a:r>
              <a:rPr lang="en-US" sz="2800" dirty="0"/>
              <a:t>DICTION:  Hope, </a:t>
            </a:r>
            <a:r>
              <a:rPr lang="en-US" sz="2800" dirty="0" err="1"/>
              <a:t>triumph</a:t>
            </a:r>
            <a:r>
              <a:rPr lang="en-US" sz="2800" dirty="0" err="1">
                <a:sym typeface="Wingdings" panose="05000000000000000000" pitchFamily="2" charset="2"/>
              </a:rPr>
              <a:t>In</a:t>
            </a:r>
            <a:r>
              <a:rPr lang="en-US" sz="2800" dirty="0">
                <a:sym typeface="Wingdings" panose="05000000000000000000" pitchFamily="2" charset="2"/>
              </a:rPr>
              <a:t> her Golden Globes speech, Oprah Winfrey employs hopeful diction in order to reassure her audience that equality is possible.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15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462</TotalTime>
  <Words>592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Consolas</vt:lpstr>
      <vt:lpstr>Corbel</vt:lpstr>
      <vt:lpstr>Chalkboard 16x9</vt:lpstr>
      <vt:lpstr>RHETORICAL/STYLISTIC DEVICES</vt:lpstr>
      <vt:lpstr>REPETITION</vt:lpstr>
      <vt:lpstr>IMAGERY</vt:lpstr>
      <vt:lpstr>DEVICES of COMPARISON</vt:lpstr>
      <vt:lpstr>SIMILE</vt:lpstr>
      <vt:lpstr>METAPHOR</vt:lpstr>
      <vt:lpstr>ANALOGY</vt:lpstr>
      <vt:lpstr>JUXTAPOSITION</vt:lpstr>
      <vt:lpstr>DICTION—but what kind?!</vt:lpstr>
      <vt:lpstr>MISCELLANEOUS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RHETORICAL/STYLISTIC DEVICES</dc:title>
  <dc:creator>REMAR, COLLEEN</dc:creator>
  <cp:lastModifiedBy>REMAR, COLLEEN</cp:lastModifiedBy>
  <cp:revision>15</cp:revision>
  <dcterms:created xsi:type="dcterms:W3CDTF">2018-05-09T16:44:38Z</dcterms:created>
  <dcterms:modified xsi:type="dcterms:W3CDTF">2019-10-03T14:24:26Z</dcterms:modified>
</cp:coreProperties>
</file>